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82" r:id="rId3"/>
    <p:sldId id="257" r:id="rId4"/>
    <p:sldId id="287" r:id="rId5"/>
    <p:sldId id="262" r:id="rId6"/>
    <p:sldId id="259" r:id="rId7"/>
    <p:sldId id="264" r:id="rId8"/>
    <p:sldId id="265" r:id="rId9"/>
    <p:sldId id="278" r:id="rId10"/>
    <p:sldId id="266" r:id="rId11"/>
    <p:sldId id="283" r:id="rId12"/>
    <p:sldId id="285" r:id="rId13"/>
    <p:sldId id="288" r:id="rId14"/>
    <p:sldId id="269" r:id="rId15"/>
    <p:sldId id="276" r:id="rId16"/>
    <p:sldId id="271" r:id="rId17"/>
    <p:sldId id="280" r:id="rId18"/>
    <p:sldId id="281" r:id="rId19"/>
    <p:sldId id="272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B9DEBF8-BE75-4177-8881-0D4F079B5F7B}">
          <p14:sldIdLst>
            <p14:sldId id="256"/>
            <p14:sldId id="282"/>
          </p14:sldIdLst>
        </p14:section>
        <p14:section name="INDEX" id="{A384F6E0-FB71-46E1-A13F-A9F44B0AF772}">
          <p14:sldIdLst/>
        </p14:section>
        <p14:section name="현재 심각성" id="{D6E28FD2-BC0F-48B8-AC4E-35B547B7710E}">
          <p14:sldIdLst>
            <p14:sldId id="257"/>
            <p14:sldId id="287"/>
          </p14:sldIdLst>
        </p14:section>
        <p14:section name="기능 소개" id="{F7FC3F26-6EC6-47C5-9ACA-58A26D7FB458}">
          <p14:sldIdLst>
            <p14:sldId id="262"/>
            <p14:sldId id="259"/>
            <p14:sldId id="264"/>
            <p14:sldId id="265"/>
            <p14:sldId id="278"/>
            <p14:sldId id="266"/>
          </p14:sldIdLst>
        </p14:section>
        <p14:section name="우리 물건 사진 소개" id="{CC15A2DB-D2BE-43C6-A3FC-7A44AE933BB0}">
          <p14:sldIdLst>
            <p14:sldId id="283"/>
            <p14:sldId id="285"/>
            <p14:sldId id="288"/>
          </p14:sldIdLst>
        </p14:section>
        <p14:section name="홈페이지 소개" id="{C075FCDA-2BE0-42EB-A4B8-B18D5BD30EA1}">
          <p14:sldIdLst>
            <p14:sldId id="269"/>
          </p14:sldIdLst>
        </p14:section>
        <p14:section name="추후 비전" id="{8ED15C2D-8632-4C8B-A60C-6DE84478DE7D}">
          <p14:sldIdLst>
            <p14:sldId id="276"/>
            <p14:sldId id="271"/>
            <p14:sldId id="280"/>
            <p14:sldId id="281"/>
            <p14:sldId id="27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HRD" initials="S" lastIdx="1" clrIdx="0">
    <p:extLst>
      <p:ext uri="{19B8F6BF-5375-455C-9EA6-DF929625EA0E}">
        <p15:presenceInfo xmlns:p15="http://schemas.microsoft.com/office/powerpoint/2012/main" userId="SMH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헬스케어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86.4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380</c:v>
                </c:pt>
                <c:pt idx="7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3-4467-A5BE-A7C05C30C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91589088"/>
        <c:axId val="891589504"/>
        <c:axId val="0"/>
      </c:bar3DChart>
      <c:catAx>
        <c:axId val="89158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1589504"/>
        <c:crosses val="autoZero"/>
        <c:auto val="1"/>
        <c:lblAlgn val="ctr"/>
        <c:lblOffset val="100"/>
        <c:noMultiLvlLbl val="0"/>
      </c:catAx>
      <c:valAx>
        <c:axId val="89158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158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9640-8762-4548-A490-DB377CA37CB1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AE2-30F7-4FA2-B42B-56C8F15FE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6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1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1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3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5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3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42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6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9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6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3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BAAA9-13EF-4659-81B4-6C730B848C2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26E1-51CE-463B-886A-726A4E2B0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52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67A4F0-F502-4ACA-8C3D-45815829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2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8571C3-1112-4418-99ED-D95BA629EA30}"/>
              </a:ext>
            </a:extLst>
          </p:cNvPr>
          <p:cNvSpPr/>
          <p:nvPr/>
        </p:nvSpPr>
        <p:spPr>
          <a:xfrm>
            <a:off x="0" y="0"/>
            <a:ext cx="12192000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E3CDC-000D-4240-9DA4-7AA07E308FE3}"/>
              </a:ext>
            </a:extLst>
          </p:cNvPr>
          <p:cNvSpPr txBox="1"/>
          <p:nvPr/>
        </p:nvSpPr>
        <p:spPr>
          <a:xfrm>
            <a:off x="10565960" y="4861954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b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김혁준</a:t>
            </a:r>
            <a:endParaRPr lang="en-US" altLang="ko-KR" sz="18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 sz="1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ko-KR" altLang="en-US" sz="1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김동국</a:t>
            </a:r>
            <a:endParaRPr lang="en-US" altLang="ko-KR" sz="18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1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김영재</a:t>
            </a:r>
            <a:endParaRPr lang="en-US" altLang="ko-KR" sz="18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1800" b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노치균</a:t>
            </a:r>
            <a:endParaRPr lang="en-US" altLang="ko-KR" sz="18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 sz="1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ko-KR" altLang="en-US" sz="1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한해민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B8EE9-3B97-409E-A22C-507E9F84A752}"/>
              </a:ext>
            </a:extLst>
          </p:cNvPr>
          <p:cNvSpPr txBox="1"/>
          <p:nvPr/>
        </p:nvSpPr>
        <p:spPr>
          <a:xfrm>
            <a:off x="9449996" y="4827661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Leader</a:t>
            </a:r>
          </a:p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Member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48659-E3C4-42BE-96A7-D8F43AC9AB24}"/>
              </a:ext>
            </a:extLst>
          </p:cNvPr>
          <p:cNvSpPr txBox="1"/>
          <p:nvPr/>
        </p:nvSpPr>
        <p:spPr>
          <a:xfrm>
            <a:off x="247879" y="4338734"/>
            <a:ext cx="54397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생체센서를 이용한</a:t>
            </a:r>
            <a:b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건강상태 측정기</a:t>
            </a:r>
            <a:endParaRPr lang="en-US" altLang="ko-KR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7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나이팅게일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7321885-3C6A-4283-8E5C-9FFAAA5B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502"/>
            <a:ext cx="5439747" cy="2523768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5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en-US" altLang="ko-KR" sz="5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5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45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 </a:t>
            </a:r>
            <a:r>
              <a:rPr lang="en-US" altLang="ko-KR" sz="45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CONNECT</a:t>
            </a:r>
            <a:br>
              <a:rPr lang="en-US" altLang="ko-KR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en-US" altLang="ko-KR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PROJECT</a:t>
            </a:r>
            <a:br>
              <a:rPr lang="en-US" altLang="ko-KR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endParaRPr lang="ko-KR" altLang="en-US" sz="40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31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E41FF6-45D3-4FF5-8EEA-0B9811306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"/>
          <a:stretch/>
        </p:blipFill>
        <p:spPr>
          <a:xfrm>
            <a:off x="0" y="1"/>
            <a:ext cx="12192000" cy="6858000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9B44C-792F-415A-9039-831202549C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B4CDF-EC84-4A8E-B898-6C9AA547D64F}"/>
              </a:ext>
            </a:extLst>
          </p:cNvPr>
          <p:cNvSpPr txBox="1"/>
          <p:nvPr/>
        </p:nvSpPr>
        <p:spPr>
          <a:xfrm>
            <a:off x="6154057" y="3178886"/>
            <a:ext cx="4901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계절별 수면 적합 온</a:t>
            </a:r>
            <a:r>
              <a:rPr lang="en-US" altLang="ko-KR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습도</a:t>
            </a:r>
            <a:r>
              <a:rPr lang="en-US" altLang="ko-KR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  <a:endParaRPr lang="ko-KR" altLang="en-US" sz="3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26A7D4-6FA1-470E-853E-7B336CD7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8" y="2097253"/>
            <a:ext cx="4559300" cy="37942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E469C92-9CFF-4BAC-94C0-AAF983030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53" y="3853223"/>
            <a:ext cx="6184900" cy="20389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A7387B-DB0F-497A-858B-58464F4F0CC2}"/>
              </a:ext>
            </a:extLst>
          </p:cNvPr>
          <p:cNvSpPr txBox="1"/>
          <p:nvPr/>
        </p:nvSpPr>
        <p:spPr>
          <a:xfrm>
            <a:off x="10908392" y="5971565"/>
            <a:ext cx="977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자료</a:t>
            </a:r>
            <a:r>
              <a:rPr lang="en-US" altLang="ko-KR" sz="105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</a:t>
            </a:r>
            <a:r>
              <a: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기상청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2FA97-DC65-4D31-9305-8E2FC45507B4}"/>
              </a:ext>
            </a:extLst>
          </p:cNvPr>
          <p:cNvSpPr txBox="1"/>
          <p:nvPr/>
        </p:nvSpPr>
        <p:spPr>
          <a:xfrm>
            <a:off x="2571750" y="689009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수면 스트레스 해소</a:t>
            </a:r>
          </a:p>
        </p:txBody>
      </p:sp>
    </p:spTree>
    <p:extLst>
      <p:ext uri="{BB962C8B-B14F-4D97-AF65-F5344CB8AC3E}">
        <p14:creationId xmlns:p14="http://schemas.microsoft.com/office/powerpoint/2010/main" val="2860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BB24AE-C0C1-4590-B62B-8D0586867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81" y="-2580410"/>
            <a:ext cx="8415482" cy="9438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1E96EB-ECA6-4AAD-AB78-76D8AB095A04}"/>
              </a:ext>
            </a:extLst>
          </p:cNvPr>
          <p:cNvSpPr txBox="1"/>
          <p:nvPr/>
        </p:nvSpPr>
        <p:spPr>
          <a:xfrm>
            <a:off x="384147" y="5015521"/>
            <a:ext cx="497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나이팅게일</a:t>
            </a:r>
            <a:r>
              <a:rPr lang="en-US" altLang="ko-KR" sz="5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			   </a:t>
            </a:r>
            <a:r>
              <a:rPr lang="ko-KR" altLang="en-US" sz="5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스마트목베개</a:t>
            </a:r>
            <a:endParaRPr lang="ko-KR" altLang="en-US" sz="5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2C60B-73F6-4C65-BBEE-748825F6BC7F}"/>
              </a:ext>
            </a:extLst>
          </p:cNvPr>
          <p:cNvSpPr txBox="1"/>
          <p:nvPr/>
        </p:nvSpPr>
        <p:spPr>
          <a:xfrm>
            <a:off x="9624292" y="5918815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DH22</a:t>
            </a:r>
            <a:r>
              <a:rPr lang="ko-KR" altLang="en-US" sz="1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온습도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센서</a:t>
            </a:r>
            <a:endParaRPr lang="en-US" altLang="ko-KR" sz="1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1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온습도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측정기능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C9DBE4-98AE-4F96-BE0A-FA406229D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12" y="4784772"/>
            <a:ext cx="1807276" cy="1356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CA55A-F09C-4E45-9545-525630405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61" y="328327"/>
            <a:ext cx="1695122" cy="1253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AD9436-3E97-43A4-A346-A12E8BF6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77" y="644436"/>
            <a:ext cx="1277627" cy="1277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FE5C7-1E66-426B-AAD4-08CD55D0FDE4}"/>
              </a:ext>
            </a:extLst>
          </p:cNvPr>
          <p:cNvSpPr txBox="1"/>
          <p:nvPr/>
        </p:nvSpPr>
        <p:spPr>
          <a:xfrm>
            <a:off x="8967759" y="1837872"/>
            <a:ext cx="230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SZH-HWS001(</a:t>
            </a:r>
            <a:r>
              <a:rPr lang="ko-KR" altLang="en-US" sz="1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심박센서</a:t>
            </a:r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1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심박측정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52421-1726-4159-B483-44E72D8010C3}"/>
              </a:ext>
            </a:extLst>
          </p:cNvPr>
          <p:cNvSpPr txBox="1"/>
          <p:nvPr/>
        </p:nvSpPr>
        <p:spPr>
          <a:xfrm>
            <a:off x="6503122" y="648172"/>
            <a:ext cx="2161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NTC 10K 3950 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온도 센서 케이블형</a:t>
            </a:r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방수</a:t>
            </a:r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체온측정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48311D-27A7-453C-B82A-DE980707F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41" y="94443"/>
            <a:ext cx="1272940" cy="1487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851986-C489-47CC-AA7C-3349DFD8F16F}"/>
              </a:ext>
            </a:extLst>
          </p:cNvPr>
          <p:cNvSpPr txBox="1"/>
          <p:nvPr/>
        </p:nvSpPr>
        <p:spPr>
          <a:xfrm>
            <a:off x="2105892" y="1442370"/>
            <a:ext cx="168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SZH-EK102(</a:t>
            </a:r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가속도센서</a:t>
            </a:r>
            <a:r>
              <a:rPr lang="en-US" altLang="ko-KR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1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추후 추가기능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0DDC953-554C-4123-8A98-A77A6D311BAC}"/>
              </a:ext>
            </a:extLst>
          </p:cNvPr>
          <p:cNvCxnSpPr>
            <a:cxnSpLocks/>
          </p:cNvCxnSpPr>
          <p:nvPr/>
        </p:nvCxnSpPr>
        <p:spPr>
          <a:xfrm flipV="1">
            <a:off x="7045908" y="1764792"/>
            <a:ext cx="1458012" cy="42135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2E22CA-583C-49BB-B718-F936B95EE2FE}"/>
              </a:ext>
            </a:extLst>
          </p:cNvPr>
          <p:cNvCxnSpPr/>
          <p:nvPr/>
        </p:nvCxnSpPr>
        <p:spPr>
          <a:xfrm flipH="1" flipV="1">
            <a:off x="6322412" y="1355235"/>
            <a:ext cx="338328" cy="5955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1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1C9AE03-5FC2-471D-AD8C-6E597FCA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6057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C3CD46E-039D-4CCD-ABD1-EE2089BDFD97}"/>
              </a:ext>
            </a:extLst>
          </p:cNvPr>
          <p:cNvSpPr/>
          <p:nvPr/>
        </p:nvSpPr>
        <p:spPr>
          <a:xfrm>
            <a:off x="1123122" y="3774483"/>
            <a:ext cx="1940118" cy="1773141"/>
          </a:xfrm>
          <a:prstGeom prst="ellipse">
            <a:avLst/>
          </a:prstGeom>
          <a:solidFill>
            <a:schemeClr val="tx1">
              <a:alpha val="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BC4E7C6-DF83-4053-A3E9-A3AACC92570E}"/>
              </a:ext>
            </a:extLst>
          </p:cNvPr>
          <p:cNvSpPr/>
          <p:nvPr/>
        </p:nvSpPr>
        <p:spPr>
          <a:xfrm>
            <a:off x="1691640" y="1067859"/>
            <a:ext cx="2029968" cy="163876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FBBF85-65C4-4B2A-A63F-C67239DD3AF5}"/>
              </a:ext>
            </a:extLst>
          </p:cNvPr>
          <p:cNvSpPr/>
          <p:nvPr/>
        </p:nvSpPr>
        <p:spPr>
          <a:xfrm>
            <a:off x="0" y="0"/>
            <a:ext cx="4376057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7D4B95-CBE0-44D7-8CE6-4FD90B4C3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76057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C1DD6A-E707-4142-A68C-C6FCCBBB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32" y="0"/>
            <a:ext cx="3362194" cy="31890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1CB626-6861-4B79-A334-A2AB1A3B3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057" y="3470185"/>
            <a:ext cx="7619776" cy="1406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4FE4F2-6F89-453B-86C5-C6549E900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057" y="5427336"/>
            <a:ext cx="3482580" cy="10353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9CA55F2-03CA-4647-865B-349627C0D836}"/>
              </a:ext>
            </a:extLst>
          </p:cNvPr>
          <p:cNvSpPr txBox="1"/>
          <p:nvPr/>
        </p:nvSpPr>
        <p:spPr>
          <a:xfrm>
            <a:off x="160539" y="242538"/>
            <a:ext cx="3362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구현 </a:t>
            </a:r>
            <a:r>
              <a:rPr lang="ko-KR" altLang="en-US" sz="2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아두이노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코드들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C09021-FE37-4FDB-8AC5-8FA548374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39" y="8204"/>
            <a:ext cx="2515307" cy="317408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88913D0-97CC-4B19-9C3F-0CE089E1ECFA}"/>
              </a:ext>
            </a:extLst>
          </p:cNvPr>
          <p:cNvSpPr txBox="1"/>
          <p:nvPr/>
        </p:nvSpPr>
        <p:spPr>
          <a:xfrm>
            <a:off x="7378926" y="2720622"/>
            <a:ext cx="115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 센서들의 작동코드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79B9D8-0312-4206-AD2C-FC8541F6D351}"/>
              </a:ext>
            </a:extLst>
          </p:cNvPr>
          <p:cNvSpPr txBox="1"/>
          <p:nvPr/>
        </p:nvSpPr>
        <p:spPr>
          <a:xfrm>
            <a:off x="11000898" y="2720622"/>
            <a:ext cx="106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측정값 페이지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1C11BC-0311-4E36-80F1-3A241300FF82}"/>
              </a:ext>
            </a:extLst>
          </p:cNvPr>
          <p:cNvSpPr txBox="1"/>
          <p:nvPr/>
        </p:nvSpPr>
        <p:spPr>
          <a:xfrm>
            <a:off x="7126302" y="3876114"/>
            <a:ext cx="2295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sym typeface="Wingdings" panose="05000000000000000000" pitchFamily="2" charset="2"/>
              </a:rPr>
              <a:t>Get 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방식 </a:t>
            </a:r>
            <a:r>
              <a:rPr lang="en-US" altLang="ko-KR" sz="1200" dirty="0">
                <a:solidFill>
                  <a:schemeClr val="accent1"/>
                </a:solidFill>
                <a:sym typeface="Wingdings" panose="05000000000000000000" pitchFamily="2" charset="2"/>
              </a:rPr>
              <a:t>-&gt;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sym typeface="Wingdings" panose="05000000000000000000" pitchFamily="2" charset="2"/>
              </a:rPr>
              <a:t>QueryString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02D3BB-228D-4EA8-8CBE-10F5166AC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6146" y="3474445"/>
            <a:ext cx="485775" cy="600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981CB5-DE5A-4939-937A-0D9A464AB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093" y="381668"/>
            <a:ext cx="368442" cy="521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FFC6E0-B348-411A-A81C-3338E03FA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4762" y="5436532"/>
            <a:ext cx="523875" cy="4731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4343B2-9499-46B2-ABB2-04CC0F8BA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751" y="5418770"/>
            <a:ext cx="4105469" cy="105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1828F8-31EF-4A00-9088-C4C954B26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2644" y="5418770"/>
            <a:ext cx="552450" cy="6000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0FCA0F-8278-4387-8BE8-46B35C132073}"/>
              </a:ext>
            </a:extLst>
          </p:cNvPr>
          <p:cNvSpPr/>
          <p:nvPr/>
        </p:nvSpPr>
        <p:spPr>
          <a:xfrm>
            <a:off x="4967038" y="6527611"/>
            <a:ext cx="1485591" cy="20978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Servelt</a:t>
            </a:r>
            <a:endParaRPr lang="ko-KR" alt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A21A2-E708-4877-9902-DB855DF33DEB}"/>
              </a:ext>
            </a:extLst>
          </p:cNvPr>
          <p:cNvSpPr/>
          <p:nvPr/>
        </p:nvSpPr>
        <p:spPr>
          <a:xfrm>
            <a:off x="9286689" y="6527611"/>
            <a:ext cx="1485591" cy="20978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JSP</a:t>
            </a:r>
            <a:endParaRPr lang="ko-KR" alt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792C317-3F06-47D2-A334-DC13FF7697F0}"/>
              </a:ext>
            </a:extLst>
          </p:cNvPr>
          <p:cNvSpPr/>
          <p:nvPr/>
        </p:nvSpPr>
        <p:spPr>
          <a:xfrm>
            <a:off x="7617204" y="5805182"/>
            <a:ext cx="218113" cy="213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9DA440-EC50-4F34-865F-A8CCD4FA932F}"/>
              </a:ext>
            </a:extLst>
          </p:cNvPr>
          <p:cNvSpPr/>
          <p:nvPr/>
        </p:nvSpPr>
        <p:spPr>
          <a:xfrm>
            <a:off x="4967038" y="4927141"/>
            <a:ext cx="1485591" cy="20978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Arduino</a:t>
            </a:r>
            <a:endParaRPr lang="ko-KR" alt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DE083A-22E8-445D-9C63-8FD5C9A0EBF0}"/>
              </a:ext>
            </a:extLst>
          </p:cNvPr>
          <p:cNvSpPr/>
          <p:nvPr/>
        </p:nvSpPr>
        <p:spPr>
          <a:xfrm>
            <a:off x="7378927" y="537755"/>
            <a:ext cx="850674" cy="20978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Arduino</a:t>
            </a:r>
            <a:endParaRPr lang="ko-KR" alt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7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영상">
            <a:hlinkClick r:id="" action="ppaction://media"/>
            <a:extLst>
              <a:ext uri="{FF2B5EF4-FFF2-40B4-BE49-F238E27FC236}">
                <a16:creationId xmlns:a16="http://schemas.microsoft.com/office/drawing/2014/main" id="{CED37016-9900-4DBA-B366-4B087B23ED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13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15063-16F9-42DE-AD38-D4982BF2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홈페이지 시연">
            <a:hlinkClick r:id="" action="ppaction://media"/>
            <a:extLst>
              <a:ext uri="{FF2B5EF4-FFF2-40B4-BE49-F238E27FC236}">
                <a16:creationId xmlns:a16="http://schemas.microsoft.com/office/drawing/2014/main" id="{F1D8D617-B705-48F4-81B4-042126551A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284" cy="6858000"/>
          </a:xfrm>
        </p:spPr>
      </p:pic>
    </p:spTree>
    <p:extLst>
      <p:ext uri="{BB962C8B-B14F-4D97-AF65-F5344CB8AC3E}">
        <p14:creationId xmlns:p14="http://schemas.microsoft.com/office/powerpoint/2010/main" val="382941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03872-72F4-4A4E-9F53-5FE3702E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9C8D4F-F744-4EC4-B1AE-5D9B4838F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5267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E73537-CC31-4CEC-B7FD-1CBA21156D0C}"/>
              </a:ext>
            </a:extLst>
          </p:cNvPr>
          <p:cNvSpPr/>
          <p:nvPr/>
        </p:nvSpPr>
        <p:spPr>
          <a:xfrm>
            <a:off x="0" y="0"/>
            <a:ext cx="12230100" cy="6858000"/>
          </a:xfrm>
          <a:prstGeom prst="rect">
            <a:avLst/>
          </a:prstGeom>
          <a:solidFill>
            <a:schemeClr val="tx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147FB-5B72-4AE6-A796-542F3E48DC9E}"/>
              </a:ext>
            </a:extLst>
          </p:cNvPr>
          <p:cNvSpPr txBox="1"/>
          <p:nvPr/>
        </p:nvSpPr>
        <p:spPr>
          <a:xfrm>
            <a:off x="5234534" y="5730875"/>
            <a:ext cx="6995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FORWARD PLAN</a:t>
            </a:r>
            <a:endParaRPr lang="ko-KR" altLang="en-US" sz="5000" dirty="0">
              <a:solidFill>
                <a:schemeClr val="bg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73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CBC4E-5E27-4BF1-B62D-2A7FEE2B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313886C-2942-40AC-8A45-E722DC488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53020-FECB-44AE-9C8E-B57CFAB15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BAA3A0-CB11-4C57-8865-337DE082E1C0}"/>
              </a:ext>
            </a:extLst>
          </p:cNvPr>
          <p:cNvSpPr/>
          <p:nvPr/>
        </p:nvSpPr>
        <p:spPr>
          <a:xfrm>
            <a:off x="0" y="5569545"/>
            <a:ext cx="65500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거북목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알림 서비스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97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0365A-0A39-4F92-8D81-0454081C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027457-261B-443A-9DBE-F7F5972D6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C31067-79BE-40EF-AC15-934994E1F7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F67022-BD98-4386-B6CA-4CFE7C7A432B}"/>
              </a:ext>
            </a:extLst>
          </p:cNvPr>
          <p:cNvSpPr/>
          <p:nvPr/>
        </p:nvSpPr>
        <p:spPr>
          <a:xfrm>
            <a:off x="5725960" y="365125"/>
            <a:ext cx="65500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공기질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측정 서비스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08002-270F-4874-AF6A-6B3C0FAC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5" y="2082184"/>
            <a:ext cx="4020111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5CA47D-BB54-4B79-A96F-F06699B2B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8" y="0"/>
            <a:ext cx="3574982" cy="357498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8A528A-4133-4C93-9651-00B25A30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97" y="213848"/>
            <a:ext cx="3147285" cy="314728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12D2AE3-88B1-45BB-8F83-2096264F9B83}"/>
              </a:ext>
            </a:extLst>
          </p:cNvPr>
          <p:cNvSpPr/>
          <p:nvPr/>
        </p:nvSpPr>
        <p:spPr>
          <a:xfrm>
            <a:off x="4436598" y="1476340"/>
            <a:ext cx="3022600" cy="622300"/>
          </a:xfrm>
          <a:prstGeom prst="rightArrow">
            <a:avLst/>
          </a:prstGeom>
          <a:solidFill>
            <a:schemeClr val="bg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6A40ADB-4630-43E0-A897-EA741BE3FBDD}"/>
              </a:ext>
            </a:extLst>
          </p:cNvPr>
          <p:cNvSpPr/>
          <p:nvPr/>
        </p:nvSpPr>
        <p:spPr>
          <a:xfrm rot="8338794">
            <a:off x="6408984" y="3765462"/>
            <a:ext cx="2100428" cy="622300"/>
          </a:xfrm>
          <a:prstGeom prst="rightArrow">
            <a:avLst/>
          </a:prstGeom>
          <a:solidFill>
            <a:schemeClr val="bg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AB71EF-BABB-4C55-A24D-B28E5C484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8" y="4106880"/>
            <a:ext cx="2549560" cy="2549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4DA90E-9685-41FD-B529-5B800C620280}"/>
              </a:ext>
            </a:extLst>
          </p:cNvPr>
          <p:cNvSpPr txBox="1"/>
          <p:nvPr/>
        </p:nvSpPr>
        <p:spPr>
          <a:xfrm>
            <a:off x="2203319" y="6287108"/>
            <a:ext cx="21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MINIMAL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753FD-5F0C-4CAF-ADFF-8E0D36391527}"/>
              </a:ext>
            </a:extLst>
          </p:cNvPr>
          <p:cNvSpPr txBox="1"/>
          <p:nvPr/>
        </p:nvSpPr>
        <p:spPr>
          <a:xfrm>
            <a:off x="9085269" y="3574982"/>
            <a:ext cx="21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 TOOTH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5E4C5-6651-4C34-B19B-CCE6B4875F80}"/>
              </a:ext>
            </a:extLst>
          </p:cNvPr>
          <p:cNvSpPr txBox="1"/>
          <p:nvPr/>
        </p:nvSpPr>
        <p:spPr>
          <a:xfrm>
            <a:off x="2021722" y="3574982"/>
            <a:ext cx="21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WIFI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5AB9D-669C-4EE3-B154-798724D5D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8" y="-291719"/>
            <a:ext cx="3958650" cy="395865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36C99DB-E24F-4699-B706-5FB594E3C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01" y="2696318"/>
            <a:ext cx="1726621" cy="1726621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0C09699-807C-4C80-9523-AF6B06A7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0" y="-975408"/>
            <a:ext cx="6239304" cy="46423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C23FF-64EB-4A63-975A-886C5890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4261">
            <a:off x="9371253" y="1632813"/>
            <a:ext cx="723262" cy="1175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B27D77-580B-4C10-B6CF-1D013FC8F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559628"/>
            <a:ext cx="5829300" cy="3886200"/>
          </a:xfrm>
          <a:prstGeom prst="rect">
            <a:avLst/>
          </a:prstGeom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52391747-640A-4A05-9ADD-6CC1B60C0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7" y="4778599"/>
            <a:ext cx="2580534" cy="2311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C90E7-D426-4BC4-B15D-5DBD43D80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64" y="3225356"/>
            <a:ext cx="3864811" cy="38648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3E3ECA-BD4E-418A-B603-51DAFBB64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842">
            <a:off x="9671489" y="4385446"/>
            <a:ext cx="634713" cy="10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67A4F0-F502-4ACA-8C3D-45815829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2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8571C3-1112-4418-99ED-D95BA629EA30}"/>
              </a:ext>
            </a:extLst>
          </p:cNvPr>
          <p:cNvSpPr/>
          <p:nvPr/>
        </p:nvSpPr>
        <p:spPr>
          <a:xfrm>
            <a:off x="0" y="0"/>
            <a:ext cx="12192000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F0F2-6350-4D20-90D9-B1F3386B53E8}"/>
              </a:ext>
            </a:extLst>
          </p:cNvPr>
          <p:cNvSpPr txBox="1"/>
          <p:nvPr/>
        </p:nvSpPr>
        <p:spPr>
          <a:xfrm>
            <a:off x="821193" y="842976"/>
            <a:ext cx="201208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</a:t>
            </a:r>
          </a:p>
          <a:p>
            <a:r>
              <a:rPr lang="ko-KR" altLang="en-US" sz="7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C36B48-4180-4E1F-943C-59CD1950D798}"/>
              </a:ext>
            </a:extLst>
          </p:cNvPr>
          <p:cNvSpPr/>
          <p:nvPr/>
        </p:nvSpPr>
        <p:spPr>
          <a:xfrm>
            <a:off x="4905829" y="-27038"/>
            <a:ext cx="7286171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E3CDC-000D-4240-9DA4-7AA07E308FE3}"/>
              </a:ext>
            </a:extLst>
          </p:cNvPr>
          <p:cNvSpPr txBox="1"/>
          <p:nvPr/>
        </p:nvSpPr>
        <p:spPr>
          <a:xfrm>
            <a:off x="5958796" y="1222906"/>
            <a:ext cx="3183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기획의도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기능소개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제품소개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홈페이지 소개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추후계획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205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316-23B8-443B-A617-B955640D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 YOU</a:t>
            </a:r>
            <a:endParaRPr lang="ko-KR" altLang="en-US" sz="6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97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udy on Omicron variant › Friedrich-Alexander-Universität Erlangen-Nürnberg">
            <a:extLst>
              <a:ext uri="{FF2B5EF4-FFF2-40B4-BE49-F238E27FC236}">
                <a16:creationId xmlns:a16="http://schemas.microsoft.com/office/drawing/2014/main" id="{1B091B79-ACD2-4A4A-B69D-65047A6C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508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2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52E271-CD1C-48B4-B89C-6591F627AA63}"/>
              </a:ext>
            </a:extLst>
          </p:cNvPr>
          <p:cNvSpPr/>
          <p:nvPr/>
        </p:nvSpPr>
        <p:spPr>
          <a:xfrm>
            <a:off x="5952928" y="0"/>
            <a:ext cx="6239069" cy="18066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[사진=게티이미지뱅크]">
            <a:extLst>
              <a:ext uri="{FF2B5EF4-FFF2-40B4-BE49-F238E27FC236}">
                <a16:creationId xmlns:a16="http://schemas.microsoft.com/office/drawing/2014/main" id="{C4CA3179-6B55-4ACC-9C49-ED4976D7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213"/>
            <a:ext cx="5952931" cy="52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6021DBC5-C022-4EC2-97D0-E254D7462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7602"/>
              </p:ext>
            </p:extLst>
          </p:nvPr>
        </p:nvGraphicFramePr>
        <p:xfrm>
          <a:off x="5952930" y="1558212"/>
          <a:ext cx="6239070" cy="529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E9965B-87E0-47F7-9599-B5184338A58A}"/>
              </a:ext>
            </a:extLst>
          </p:cNvPr>
          <p:cNvSpPr txBox="1"/>
          <p:nvPr/>
        </p:nvSpPr>
        <p:spPr>
          <a:xfrm>
            <a:off x="6623176" y="571515"/>
            <a:ext cx="4898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128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헬스케어 시장</a:t>
            </a:r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그래프</a:t>
            </a:r>
            <a:endParaRPr lang="ko-KR" altLang="ko-KR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1326A-BDE4-4E18-A540-08ABA6F03D2B}"/>
              </a:ext>
            </a:extLst>
          </p:cNvPr>
          <p:cNvSpPr txBox="1"/>
          <p:nvPr/>
        </p:nvSpPr>
        <p:spPr>
          <a:xfrm>
            <a:off x="970382" y="571515"/>
            <a:ext cx="6239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헬스케어 관심도 증가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5B09D8-9A90-4F7A-9A0E-874835B11033}"/>
              </a:ext>
            </a:extLst>
          </p:cNvPr>
          <p:cNvCxnSpPr/>
          <p:nvPr/>
        </p:nvCxnSpPr>
        <p:spPr>
          <a:xfrm flipV="1">
            <a:off x="6718041" y="2118049"/>
            <a:ext cx="4254759" cy="2911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4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C78FE-DD8F-4F47-8480-8EFA5778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0"/>
            <a:ext cx="4800600" cy="68580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0539E2-1E4E-44DE-97FC-18196BB98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0247"/>
          </a:xfrm>
          <a:solidFill>
            <a:schemeClr val="tx1">
              <a:lumMod val="65000"/>
            </a:schemeClr>
          </a:solidFill>
          <a:effectLst>
            <a:outerShdw blurRad="5207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BFB9F6-EBFD-477C-BF6E-DFA64963F1E6}"/>
              </a:ext>
            </a:extLst>
          </p:cNvPr>
          <p:cNvSpPr/>
          <p:nvPr/>
        </p:nvSpPr>
        <p:spPr>
          <a:xfrm>
            <a:off x="0" y="12247"/>
            <a:ext cx="12192000" cy="6858000"/>
          </a:xfrm>
          <a:prstGeom prst="rect">
            <a:avLst/>
          </a:prstGeom>
          <a:solidFill>
            <a:schemeClr val="tx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DE9D35-D082-416E-B6C5-CF6D3A4E2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47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1EC051-216F-4889-8AF2-C4011A580434}"/>
              </a:ext>
            </a:extLst>
          </p:cNvPr>
          <p:cNvSpPr/>
          <p:nvPr/>
        </p:nvSpPr>
        <p:spPr>
          <a:xfrm>
            <a:off x="0" y="-27038"/>
            <a:ext cx="12192000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3D930-65A1-4FB5-91CC-A3FD22DAD42F}"/>
              </a:ext>
            </a:extLst>
          </p:cNvPr>
          <p:cNvSpPr txBox="1"/>
          <p:nvPr/>
        </p:nvSpPr>
        <p:spPr>
          <a:xfrm>
            <a:off x="1829594" y="5106760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체온 측정 기능</a:t>
            </a:r>
          </a:p>
        </p:txBody>
      </p:sp>
    </p:spTree>
    <p:extLst>
      <p:ext uri="{BB962C8B-B14F-4D97-AF65-F5344CB8AC3E}">
        <p14:creationId xmlns:p14="http://schemas.microsoft.com/office/powerpoint/2010/main" val="98722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219833-D018-4B39-9D20-FC918223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15"/>
                    </a14:imgEffect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0DD0C1-F633-4A02-9244-2BB1EAB9F72C}"/>
              </a:ext>
            </a:extLst>
          </p:cNvPr>
          <p:cNvSpPr/>
          <p:nvPr/>
        </p:nvSpPr>
        <p:spPr>
          <a:xfrm>
            <a:off x="0" y="-54076"/>
            <a:ext cx="12192000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FE0C-F0D1-4ADB-81ED-7ADEC921FC56}"/>
              </a:ext>
            </a:extLst>
          </p:cNvPr>
          <p:cNvSpPr txBox="1"/>
          <p:nvPr/>
        </p:nvSpPr>
        <p:spPr>
          <a:xfrm>
            <a:off x="819150" y="976993"/>
            <a:ext cx="5276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시간절약</a:t>
            </a:r>
            <a:r>
              <a:rPr lang="en-US" altLang="ko-KR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불편함해소</a:t>
            </a:r>
          </a:p>
        </p:txBody>
      </p:sp>
    </p:spTree>
    <p:extLst>
      <p:ext uri="{BB962C8B-B14F-4D97-AF65-F5344CB8AC3E}">
        <p14:creationId xmlns:p14="http://schemas.microsoft.com/office/powerpoint/2010/main" val="236132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5998C2-1036-45CA-AB9A-297452AAD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6779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60B29-3CF1-48D1-A681-975C9809F021}"/>
              </a:ext>
            </a:extLst>
          </p:cNvPr>
          <p:cNvSpPr/>
          <p:nvPr/>
        </p:nvSpPr>
        <p:spPr>
          <a:xfrm>
            <a:off x="0" y="-54076"/>
            <a:ext cx="12192000" cy="6912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6E58B-870F-4686-9321-3EB1C85A4C54}"/>
              </a:ext>
            </a:extLst>
          </p:cNvPr>
          <p:cNvSpPr txBox="1"/>
          <p:nvPr/>
        </p:nvSpPr>
        <p:spPr>
          <a:xfrm>
            <a:off x="5994400" y="5113564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심박</a:t>
            </a:r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측정 기능</a:t>
            </a:r>
          </a:p>
        </p:txBody>
      </p:sp>
    </p:spTree>
    <p:extLst>
      <p:ext uri="{BB962C8B-B14F-4D97-AF65-F5344CB8AC3E}">
        <p14:creationId xmlns:p14="http://schemas.microsoft.com/office/powerpoint/2010/main" val="363942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28C8DB-B295-4A52-854C-A76062E0F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A8A832-257C-468D-AB03-EA089BEFCA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C62701-A373-4C05-BBD2-E57FB751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67" y="1412547"/>
            <a:ext cx="3811387" cy="3801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9D1E3-6704-4B46-8F45-EB00BE95E727}"/>
              </a:ext>
            </a:extLst>
          </p:cNvPr>
          <p:cNvSpPr txBox="1"/>
          <p:nvPr/>
        </p:nvSpPr>
        <p:spPr>
          <a:xfrm>
            <a:off x="7400471" y="846107"/>
            <a:ext cx="309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사망원인 순위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23D94-022D-4344-AC95-69C77BCBCF3D}"/>
              </a:ext>
            </a:extLst>
          </p:cNvPr>
          <p:cNvSpPr txBox="1"/>
          <p:nvPr/>
        </p:nvSpPr>
        <p:spPr>
          <a:xfrm>
            <a:off x="7390946" y="5413373"/>
            <a:ext cx="276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세상의 상식 이야기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사망원인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위를 알아봅시다 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한국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발표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-)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25051-A105-4847-AD8A-A1FE003ADB5C}"/>
              </a:ext>
            </a:extLst>
          </p:cNvPr>
          <p:cNvSpPr txBox="1"/>
          <p:nvPr/>
        </p:nvSpPr>
        <p:spPr>
          <a:xfrm>
            <a:off x="819149" y="967468"/>
            <a:ext cx="5276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심장질환</a:t>
            </a:r>
            <a:endParaRPr lang="en-US" altLang="ko-KR" sz="5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		</a:t>
            </a:r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예방</a:t>
            </a:r>
          </a:p>
        </p:txBody>
      </p:sp>
    </p:spTree>
    <p:extLst>
      <p:ext uri="{BB962C8B-B14F-4D97-AF65-F5344CB8AC3E}">
        <p14:creationId xmlns:p14="http://schemas.microsoft.com/office/powerpoint/2010/main" val="28846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87F673-270C-41D6-A22F-6A7968D8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26"/>
            <a:ext cx="12192000" cy="68674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1A5AAF-6F0E-4F22-B3B8-FF5EFA8A86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F4338-5595-4BD1-8295-61A895EC7804}"/>
              </a:ext>
            </a:extLst>
          </p:cNvPr>
          <p:cNvSpPr txBox="1"/>
          <p:nvPr/>
        </p:nvSpPr>
        <p:spPr>
          <a:xfrm>
            <a:off x="819149" y="967468"/>
            <a:ext cx="5276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</a:t>
            </a:r>
            <a:r>
              <a:rPr lang="en-US" altLang="ko-KR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습도</a:t>
            </a:r>
            <a:endParaRPr lang="en-US" altLang="ko-KR" sz="5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5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측정기능</a:t>
            </a:r>
          </a:p>
        </p:txBody>
      </p:sp>
    </p:spTree>
    <p:extLst>
      <p:ext uri="{BB962C8B-B14F-4D97-AF65-F5344CB8AC3E}">
        <p14:creationId xmlns:p14="http://schemas.microsoft.com/office/powerpoint/2010/main" val="26361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</TotalTime>
  <Words>164</Words>
  <Application>Microsoft Office PowerPoint</Application>
  <PresentationFormat>와이드스크린</PresentationFormat>
  <Paragraphs>61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G마켓 산스 Bold</vt:lpstr>
      <vt:lpstr>G마켓 산스 TTF Bold</vt:lpstr>
      <vt:lpstr>G마켓 산스 TTF Medium</vt:lpstr>
      <vt:lpstr>맑은 고딕</vt:lpstr>
      <vt:lpstr>Arial</vt:lpstr>
      <vt:lpstr>Arial Black</vt:lpstr>
      <vt:lpstr>Calibri</vt:lpstr>
      <vt:lpstr>Calibri Light</vt:lpstr>
      <vt:lpstr>Office Theme</vt:lpstr>
      <vt:lpstr>  3조 CONNECT  PROJECT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CONNECT</dc:title>
  <dc:creator>SMHRD</dc:creator>
  <cp:lastModifiedBy>SMHRD</cp:lastModifiedBy>
  <cp:revision>11</cp:revision>
  <dcterms:created xsi:type="dcterms:W3CDTF">2022-03-05T08:46:26Z</dcterms:created>
  <dcterms:modified xsi:type="dcterms:W3CDTF">2022-03-07T04:58:23Z</dcterms:modified>
</cp:coreProperties>
</file>